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90" r:id="rId2"/>
    <p:sldId id="299" r:id="rId3"/>
    <p:sldId id="301" r:id="rId4"/>
    <p:sldId id="302" r:id="rId5"/>
    <p:sldId id="303" r:id="rId6"/>
    <p:sldId id="304" r:id="rId7"/>
    <p:sldId id="293" r:id="rId8"/>
    <p:sldId id="295" r:id="rId9"/>
    <p:sldId id="294" r:id="rId10"/>
    <p:sldId id="305" r:id="rId11"/>
    <p:sldId id="298" r:id="rId12"/>
    <p:sldId id="300" r:id="rId13"/>
    <p:sldId id="306" r:id="rId14"/>
    <p:sldId id="287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531"/>
  </p:normalViewPr>
  <p:slideViewPr>
    <p:cSldViewPr snapToGrid="0" snapToObjects="1">
      <p:cViewPr varScale="1">
        <p:scale>
          <a:sx n="139" d="100"/>
          <a:sy n="139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39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Two terminals</a:t>
            </a:r>
          </a:p>
          <a:p>
            <a:endParaRPr lang="en-US" dirty="0"/>
          </a:p>
          <a:p>
            <a:r>
              <a:rPr lang="en-US" dirty="0"/>
              <a:t>One will be Linux Lite (left)</a:t>
            </a:r>
          </a:p>
          <a:p>
            <a:r>
              <a:rPr lang="en-US" dirty="0"/>
              <a:t>The other will be connected to a container (right)</a:t>
            </a:r>
          </a:p>
          <a:p>
            <a:endParaRPr lang="en-US" dirty="0"/>
          </a:p>
          <a:p>
            <a:r>
              <a:rPr lang="en-US" dirty="0"/>
              <a:t>You’ll edit the files using Linux Lite – </a:t>
            </a:r>
            <a:r>
              <a:rPr lang="en-US" dirty="0" err="1"/>
              <a:t>gui</a:t>
            </a:r>
            <a:r>
              <a:rPr lang="en-US" dirty="0"/>
              <a:t> editor etc.</a:t>
            </a:r>
          </a:p>
          <a:p>
            <a:r>
              <a:rPr lang="en-US" dirty="0"/>
              <a:t>You’ll build in the container – it has all of the dependencies already installed.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exercises will ask you to use the documentation.</a:t>
            </a:r>
          </a:p>
          <a:p>
            <a:r>
              <a:rPr lang="en-US" dirty="0"/>
              <a:t>You’ll find commands on the left (e.g. docker create)</a:t>
            </a:r>
          </a:p>
          <a:p>
            <a:r>
              <a:rPr lang="en-US" dirty="0"/>
              <a:t>Then you’ll find their information on the right</a:t>
            </a:r>
          </a:p>
          <a:p>
            <a:endParaRPr lang="en-US" dirty="0"/>
          </a:p>
          <a:p>
            <a:r>
              <a:rPr lang="en-US" dirty="0"/>
              <a:t>A lot of it is dense.  But I wanted you to see it and know its there.</a:t>
            </a:r>
          </a:p>
          <a:p>
            <a:r>
              <a:rPr lang="en-US" dirty="0"/>
              <a:t>We are just going to scratch the surface of docker.  </a:t>
            </a:r>
          </a:p>
          <a:p>
            <a:r>
              <a:rPr lang="en-US" dirty="0"/>
              <a:t>If you want to do more, you’ll eventually need these docs.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20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is one (the most popular) container system.</a:t>
            </a:r>
          </a:p>
          <a:p>
            <a:endParaRPr lang="en-US" dirty="0"/>
          </a:p>
          <a:p>
            <a:r>
              <a:rPr lang="en-US" dirty="0"/>
              <a:t>For delivering software</a:t>
            </a:r>
          </a:p>
        </p:txBody>
      </p:sp>
    </p:spTree>
    <p:extLst>
      <p:ext uri="{BB962C8B-B14F-4D97-AF65-F5344CB8AC3E}">
        <p14:creationId xmlns:p14="http://schemas.microsoft.com/office/powerpoint/2010/main" val="126187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Software, libraries and configuration files all bundled together.</a:t>
            </a:r>
          </a:p>
          <a:p>
            <a:r>
              <a:rPr lang="en-US" dirty="0"/>
              <a:t>That is the dependencies.</a:t>
            </a:r>
          </a:p>
          <a:p>
            <a:r>
              <a:rPr lang="en-US" dirty="0"/>
              <a:t>So for example as we’ll see you could have a docker container that</a:t>
            </a:r>
          </a:p>
          <a:p>
            <a:r>
              <a:rPr lang="en-US" dirty="0"/>
              <a:t> - has all of the dependencies for a project in place.</a:t>
            </a:r>
          </a:p>
          <a:p>
            <a:r>
              <a:rPr lang="en-US" dirty="0"/>
              <a:t> - then everyone has the same ones</a:t>
            </a:r>
          </a:p>
          <a:p>
            <a:r>
              <a:rPr lang="en-US" dirty="0"/>
              <a:t> - easy consistent setup.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isolated –</a:t>
            </a:r>
          </a:p>
          <a:p>
            <a:r>
              <a:rPr lang="en-US" dirty="0"/>
              <a:t> - cannot mess with the host machine</a:t>
            </a:r>
          </a:p>
          <a:p>
            <a:r>
              <a:rPr lang="en-US" dirty="0"/>
              <a:t> - cannot mess with each other</a:t>
            </a:r>
          </a:p>
          <a:p>
            <a:r>
              <a:rPr lang="en-US" dirty="0"/>
              <a:t> - good security</a:t>
            </a:r>
          </a:p>
          <a:p>
            <a:endParaRPr lang="en-US" dirty="0"/>
          </a:p>
          <a:p>
            <a:r>
              <a:rPr lang="en-US" dirty="0"/>
              <a:t>But, can when configured to do so, communicate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24138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lighter weight than VMs</a:t>
            </a:r>
          </a:p>
          <a:p>
            <a:r>
              <a:rPr lang="en-US" dirty="0"/>
              <a:t> - not full hardware virtualization</a:t>
            </a:r>
          </a:p>
          <a:p>
            <a:r>
              <a:rPr lang="en-US" dirty="0"/>
              <a:t> - not a full OS</a:t>
            </a:r>
          </a:p>
          <a:p>
            <a:endParaRPr lang="en-US" dirty="0"/>
          </a:p>
          <a:p>
            <a:r>
              <a:rPr lang="en-US" dirty="0"/>
              <a:t>Instead, they use the host OS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1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system, hardware, </a:t>
            </a:r>
            <a:r>
              <a:rPr lang="en-US" dirty="0" err="1"/>
              <a:t>os</a:t>
            </a:r>
            <a:r>
              <a:rPr lang="en-US" dirty="0"/>
              <a:t>, libraries and binary files used by applications that run on the system.</a:t>
            </a:r>
          </a:p>
          <a:p>
            <a:endParaRPr lang="en-US" dirty="0"/>
          </a:p>
          <a:p>
            <a:r>
              <a:rPr lang="en-US" dirty="0"/>
              <a:t>With VM:</a:t>
            </a:r>
          </a:p>
          <a:p>
            <a:r>
              <a:rPr lang="en-US" dirty="0"/>
              <a:t> - software layer that pretends to be the computer hardware</a:t>
            </a:r>
          </a:p>
          <a:p>
            <a:r>
              <a:rPr lang="en-US" dirty="0"/>
              <a:t> - Can install OS on that virtual hardware</a:t>
            </a:r>
          </a:p>
          <a:p>
            <a:r>
              <a:rPr lang="en-US" dirty="0"/>
              <a:t> - Comes with its own libs/bins</a:t>
            </a:r>
          </a:p>
          <a:p>
            <a:r>
              <a:rPr lang="en-US" dirty="0"/>
              <a:t> - Apps run on that.</a:t>
            </a:r>
          </a:p>
          <a:p>
            <a:r>
              <a:rPr lang="en-US" dirty="0"/>
              <a:t> - Can have multiple VMs running on the same physical machine.</a:t>
            </a:r>
          </a:p>
          <a:p>
            <a:r>
              <a:rPr lang="en-US" dirty="0"/>
              <a:t> - Each can have its own full OS – mac / win / </a:t>
            </a:r>
            <a:r>
              <a:rPr lang="en-US" dirty="0" err="1"/>
              <a:t>linux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Containers:</a:t>
            </a:r>
          </a:p>
          <a:p>
            <a:r>
              <a:rPr lang="en-US" dirty="0"/>
              <a:t> - It is the OS that is virtualized</a:t>
            </a:r>
          </a:p>
          <a:p>
            <a:r>
              <a:rPr lang="en-US" dirty="0"/>
              <a:t> - So each container thinks it has its own OS</a:t>
            </a:r>
          </a:p>
          <a:p>
            <a:r>
              <a:rPr lang="en-US" dirty="0"/>
              <a:t> - But that OS is making use of the underlying host OS</a:t>
            </a:r>
          </a:p>
          <a:p>
            <a:r>
              <a:rPr lang="en-US" dirty="0"/>
              <a:t> - So eliminates the hardware virtualization</a:t>
            </a:r>
          </a:p>
          <a:p>
            <a:r>
              <a:rPr lang="en-US" dirty="0"/>
              <a:t> - But containers are all running on the same OS kernel</a:t>
            </a:r>
          </a:p>
        </p:txBody>
      </p:sp>
    </p:spTree>
    <p:extLst>
      <p:ext uri="{BB962C8B-B14F-4D97-AF65-F5344CB8AC3E}">
        <p14:creationId xmlns:p14="http://schemas.microsoft.com/office/powerpoint/2010/main" val="2686326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Sandboxed – VMs may be more secure because of virtualized hardware and host OS</a:t>
            </a:r>
          </a:p>
          <a:p>
            <a:r>
              <a:rPr lang="en-US" dirty="0"/>
              <a:t>GUI/CLI </a:t>
            </a:r>
          </a:p>
          <a:p>
            <a:r>
              <a:rPr lang="en-US" dirty="0"/>
              <a:t> - technically possible to run VMs without GUI – often done on servers</a:t>
            </a:r>
          </a:p>
          <a:p>
            <a:r>
              <a:rPr lang="en-US" dirty="0"/>
              <a:t> - also possible to run GUI on containers – less useful – more cumbersome.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56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Repository </a:t>
            </a:r>
          </a:p>
          <a:p>
            <a:r>
              <a:rPr lang="en-US" dirty="0"/>
              <a:t> - Cloud service that stores recipes</a:t>
            </a:r>
          </a:p>
          <a:p>
            <a:r>
              <a:rPr lang="en-US" dirty="0"/>
              <a:t> - Images are recipes</a:t>
            </a:r>
          </a:p>
          <a:p>
            <a:r>
              <a:rPr lang="en-US" dirty="0"/>
              <a:t> - possibly with back versions that are tagged</a:t>
            </a:r>
          </a:p>
          <a:p>
            <a:r>
              <a:rPr lang="en-US" dirty="0"/>
              <a:t> - read only for the public</a:t>
            </a:r>
          </a:p>
          <a:p>
            <a:endParaRPr lang="en-US" dirty="0"/>
          </a:p>
          <a:p>
            <a:r>
              <a:rPr lang="en-US" dirty="0"/>
              <a:t>Local Images</a:t>
            </a:r>
          </a:p>
          <a:p>
            <a:r>
              <a:rPr lang="en-US" dirty="0"/>
              <a:t> - Downloaded (pulled) version of of the </a:t>
            </a:r>
            <a:r>
              <a:rPr lang="en-US" dirty="0" err="1"/>
              <a:t>image:tag</a:t>
            </a:r>
            <a:endParaRPr lang="en-US" dirty="0"/>
          </a:p>
          <a:p>
            <a:r>
              <a:rPr lang="en-US" dirty="0"/>
              <a:t> - still read only – like a pdf file</a:t>
            </a:r>
          </a:p>
          <a:p>
            <a:endParaRPr lang="en-US" dirty="0"/>
          </a:p>
          <a:p>
            <a:r>
              <a:rPr lang="en-US" dirty="0"/>
              <a:t>Image used to create a container</a:t>
            </a:r>
          </a:p>
          <a:p>
            <a:r>
              <a:rPr lang="en-US" dirty="0"/>
              <a:t> - like printing the recipe on a piece of paper and putting in a file.</a:t>
            </a:r>
          </a:p>
          <a:p>
            <a:endParaRPr lang="en-US" dirty="0"/>
          </a:p>
          <a:p>
            <a:r>
              <a:rPr lang="en-US" dirty="0"/>
              <a:t>Starting the container</a:t>
            </a:r>
          </a:p>
          <a:p>
            <a:r>
              <a:rPr lang="en-US" dirty="0"/>
              <a:t> - taking the recipe out and putting it on the counter</a:t>
            </a:r>
          </a:p>
          <a:p>
            <a:r>
              <a:rPr lang="en-US" dirty="0"/>
              <a:t> - can use it</a:t>
            </a:r>
          </a:p>
          <a:p>
            <a:r>
              <a:rPr lang="en-US" dirty="0"/>
              <a:t> - can modify it and make notes on it</a:t>
            </a:r>
          </a:p>
          <a:p>
            <a:r>
              <a:rPr lang="en-US" dirty="0"/>
              <a:t>  - writeable container layer</a:t>
            </a:r>
          </a:p>
          <a:p>
            <a:endParaRPr lang="en-US" dirty="0"/>
          </a:p>
          <a:p>
            <a:r>
              <a:rPr lang="en-US" dirty="0"/>
              <a:t>Stopping a container</a:t>
            </a:r>
          </a:p>
          <a:p>
            <a:r>
              <a:rPr lang="en-US" dirty="0"/>
              <a:t> - putting it back in the file</a:t>
            </a:r>
          </a:p>
          <a:p>
            <a:r>
              <a:rPr lang="en-US" dirty="0"/>
              <a:t> - with all notes on it.</a:t>
            </a:r>
          </a:p>
          <a:p>
            <a:r>
              <a:rPr lang="en-US" dirty="0"/>
              <a:t> - can start it again and it will come back as is.</a:t>
            </a:r>
          </a:p>
          <a:p>
            <a:endParaRPr lang="en-US" dirty="0"/>
          </a:p>
          <a:p>
            <a:r>
              <a:rPr lang="en-US" dirty="0"/>
              <a:t>Removing a container </a:t>
            </a:r>
          </a:p>
          <a:p>
            <a:r>
              <a:rPr lang="en-US" dirty="0"/>
              <a:t> - like shredding the paper.</a:t>
            </a:r>
          </a:p>
          <a:p>
            <a:r>
              <a:rPr lang="en-US" dirty="0"/>
              <a:t> - all notes are gone</a:t>
            </a:r>
          </a:p>
          <a:p>
            <a:r>
              <a:rPr lang="en-US" dirty="0"/>
              <a:t> - can create a new container from the image</a:t>
            </a:r>
          </a:p>
          <a:p>
            <a:r>
              <a:rPr lang="en-US" dirty="0"/>
              <a:t>  - resets to initial state</a:t>
            </a:r>
          </a:p>
          <a:p>
            <a:r>
              <a:rPr lang="en-US" dirty="0"/>
              <a:t>  - all notes (the writeable layer) is gone</a:t>
            </a:r>
          </a:p>
          <a:p>
            <a:endParaRPr lang="en-US" dirty="0"/>
          </a:p>
          <a:p>
            <a:r>
              <a:rPr lang="en-US" dirty="0"/>
              <a:t>Removing the image</a:t>
            </a:r>
          </a:p>
          <a:p>
            <a:r>
              <a:rPr lang="en-US" dirty="0"/>
              <a:t> - Like deleting the pdf file.</a:t>
            </a:r>
          </a:p>
        </p:txBody>
      </p:sp>
    </p:spTree>
    <p:extLst>
      <p:ext uri="{BB962C8B-B14F-4D97-AF65-F5344CB8AC3E}">
        <p14:creationId xmlns:p14="http://schemas.microsoft.com/office/powerpoint/2010/main" val="229170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5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https://openclipart.org/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802351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10 – Docker &amp; FOSS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32AE6-1A5C-E34B-9908-E2B77022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70221">
            <a:off x="4032234" y="1857903"/>
            <a:ext cx="2709543" cy="1943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C0E9C-9A23-4543-A8CC-286DBBB436DD}"/>
              </a:ext>
            </a:extLst>
          </p:cNvPr>
          <p:cNvSpPr txBox="1"/>
          <p:nvPr/>
        </p:nvSpPr>
        <p:spPr>
          <a:xfrm>
            <a:off x="2615374" y="4928056"/>
            <a:ext cx="3913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from: https://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www.docker.com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/sites/default/files/d8/2019-07/Moby-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logo.png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8062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63303"/>
            <a:ext cx="6761100" cy="857400"/>
          </a:xfrm>
        </p:spPr>
        <p:txBody>
          <a:bodyPr/>
          <a:lstStyle/>
          <a:p>
            <a:r>
              <a:rPr lang="en-US" sz="2800" dirty="0"/>
              <a:t>Docker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7008"/>
            <a:ext cx="6761100" cy="3507042"/>
          </a:xfrm>
        </p:spPr>
        <p:txBody>
          <a:bodyPr/>
          <a:lstStyle/>
          <a:p>
            <a:r>
              <a:rPr lang="en-US" sz="2000" dirty="0"/>
              <a:t>Image Repository</a:t>
            </a:r>
          </a:p>
          <a:p>
            <a:pPr lvl="1"/>
            <a:r>
              <a:rPr lang="en-US" sz="1800" dirty="0"/>
              <a:t>Docker Hub is “a hosted </a:t>
            </a:r>
            <a:r>
              <a:rPr lang="en-US" sz="1800" i="1" dirty="0"/>
              <a:t>repository</a:t>
            </a:r>
            <a:r>
              <a:rPr lang="en-US" sz="1800" dirty="0"/>
              <a:t> service provided by Docker </a:t>
            </a:r>
            <a:r>
              <a:rPr lang="en-US" sz="1800" i="1" dirty="0"/>
              <a:t>for finding and sharing container images</a:t>
            </a:r>
            <a:r>
              <a:rPr lang="en-US" sz="1800" dirty="0"/>
              <a:t>.”</a:t>
            </a:r>
            <a:endParaRPr lang="en-US" sz="2000" dirty="0"/>
          </a:p>
          <a:p>
            <a:r>
              <a:rPr lang="en-US" sz="2000" dirty="0" err="1"/>
              <a:t>Image:tag</a:t>
            </a:r>
            <a:endParaRPr lang="en-US" sz="2000" dirty="0"/>
          </a:p>
          <a:p>
            <a:pPr lvl="1"/>
            <a:r>
              <a:rPr lang="en-US" sz="1800" dirty="0"/>
              <a:t>An </a:t>
            </a:r>
            <a:r>
              <a:rPr lang="en-US" sz="1800" b="1" i="1" dirty="0"/>
              <a:t>image</a:t>
            </a:r>
            <a:r>
              <a:rPr lang="en-US" sz="1800" dirty="0"/>
              <a:t> is a </a:t>
            </a:r>
            <a:r>
              <a:rPr lang="en-US" sz="1800" i="1" dirty="0"/>
              <a:t>read-only file </a:t>
            </a:r>
            <a:r>
              <a:rPr lang="en-US" sz="1800" dirty="0"/>
              <a:t>containing the libraries, binaries, application and configuration files </a:t>
            </a:r>
            <a:r>
              <a:rPr lang="en-US" sz="1800" i="1" dirty="0"/>
              <a:t>for creating a container.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tag</a:t>
            </a:r>
            <a:r>
              <a:rPr lang="en-US" sz="1800" dirty="0"/>
              <a:t> is a </a:t>
            </a:r>
            <a:r>
              <a:rPr lang="en-US" sz="1800" b="1" i="1" dirty="0"/>
              <a:t>version label </a:t>
            </a:r>
            <a:r>
              <a:rPr lang="en-US" sz="1800" dirty="0"/>
              <a:t>for a specific image.</a:t>
            </a:r>
          </a:p>
          <a:p>
            <a:r>
              <a:rPr lang="en-US" sz="2000" dirty="0"/>
              <a:t>Container</a:t>
            </a:r>
          </a:p>
          <a:p>
            <a:pPr lvl="1"/>
            <a:r>
              <a:rPr lang="en-US" sz="1800" dirty="0"/>
              <a:t>A </a:t>
            </a:r>
            <a:r>
              <a:rPr lang="en-US" sz="1800" b="1" i="1" dirty="0"/>
              <a:t>container</a:t>
            </a:r>
            <a:r>
              <a:rPr lang="en-US" sz="1800" dirty="0"/>
              <a:t> is a </a:t>
            </a:r>
            <a:r>
              <a:rPr lang="en-US" sz="1800" i="1" dirty="0"/>
              <a:t>runtime version </a:t>
            </a:r>
            <a:r>
              <a:rPr lang="en-US" sz="1800" dirty="0"/>
              <a:t>of an image that may have additional </a:t>
            </a:r>
            <a:r>
              <a:rPr lang="en-US" sz="1800" i="1" dirty="0"/>
              <a:t>changes in its writeable layer</a:t>
            </a:r>
            <a:r>
              <a:rPr lang="en-US" sz="1800" dirty="0"/>
              <a:t>.</a:t>
            </a:r>
          </a:p>
          <a:p>
            <a:pPr lvl="2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97A36-3199-5148-B15F-ADEA049C8CA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26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0192-0B65-1E41-8DB4-CAFB2A47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89" y="867391"/>
            <a:ext cx="6761100" cy="857400"/>
          </a:xfrm>
        </p:spPr>
        <p:txBody>
          <a:bodyPr/>
          <a:lstStyle/>
          <a:p>
            <a:r>
              <a:rPr lang="en-US" sz="3200" dirty="0" err="1"/>
              <a:t>FreeCiv</a:t>
            </a:r>
            <a:r>
              <a:rPr lang="en-US" sz="3200" dirty="0"/>
              <a:t> Development in </a:t>
            </a:r>
            <a:br>
              <a:rPr lang="en-US" sz="3200" dirty="0"/>
            </a:br>
            <a:r>
              <a:rPr lang="en-US" sz="3200" dirty="0"/>
              <a:t>	a Docker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5824-682D-2648-ADD5-35EB5BB0B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CD2A5-290D-0C46-A933-66BCE2F1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3436">
            <a:off x="4138833" y="1888662"/>
            <a:ext cx="3113578" cy="3028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3DBB7-7C2C-CC4A-A22E-9BEB77B9C112}"/>
              </a:ext>
            </a:extLst>
          </p:cNvPr>
          <p:cNvSpPr txBox="1"/>
          <p:nvPr/>
        </p:nvSpPr>
        <p:spPr>
          <a:xfrm rot="20887970">
            <a:off x="901694" y="2529715"/>
            <a:ext cx="28163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Print" panose="02000800000000000000" pitchFamily="2" charset="0"/>
              </a:rPr>
              <a:t>No dependencies to install!!</a:t>
            </a:r>
          </a:p>
        </p:txBody>
      </p:sp>
    </p:spTree>
    <p:extLst>
      <p:ext uri="{BB962C8B-B14F-4D97-AF65-F5344CB8AC3E}">
        <p14:creationId xmlns:p14="http://schemas.microsoft.com/office/powerpoint/2010/main" val="15956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2384-7B83-0347-81CA-1B77720C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99" y="106906"/>
            <a:ext cx="6761100" cy="857400"/>
          </a:xfrm>
        </p:spPr>
        <p:txBody>
          <a:bodyPr/>
          <a:lstStyle/>
          <a:p>
            <a:r>
              <a:rPr lang="en-US" sz="3200" dirty="0"/>
              <a:t>Docker in Linux Lite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33D82-35B3-F74F-BC26-19E6CF7BD3A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57849-5565-694F-A234-18C91C1D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92111">
            <a:off x="368047" y="1300267"/>
            <a:ext cx="4780536" cy="2917698"/>
          </a:xfrm>
          <a:prstGeom prst="rect">
            <a:avLst/>
          </a:prstGeom>
          <a:ln w="25400"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A5A939-E44D-EF42-8BDF-57104EACC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6733">
            <a:off x="4117333" y="1843671"/>
            <a:ext cx="4775875" cy="2914853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413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3271-85B3-2A4C-BB2B-E54ACFCC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117583"/>
            <a:ext cx="6761100" cy="857400"/>
          </a:xfrm>
        </p:spPr>
        <p:txBody>
          <a:bodyPr/>
          <a:lstStyle/>
          <a:p>
            <a:r>
              <a:rPr lang="en-US" sz="3200" dirty="0"/>
              <a:t>Docker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02CCD-E508-804E-A8A0-669E520C79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9C85D-C60A-484D-85FD-E7199DB6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51" y="1014145"/>
            <a:ext cx="5068486" cy="39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8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14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226729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D4EBD6"/>
                </a:solidFill>
              </a:rPr>
              <a:t>Docker</a:t>
            </a:r>
            <a:r>
              <a:rPr lang="en-US" sz="2000" dirty="0">
                <a:solidFill>
                  <a:srgbClr val="002060"/>
                </a:solidFill>
              </a:rPr>
              <a:t> is a set of platform as a service (PaaS) products that use OS-level virtualization to </a:t>
            </a:r>
            <a:r>
              <a:rPr lang="en-US" sz="2000" dirty="0">
                <a:solidFill>
                  <a:srgbClr val="D4EBD6"/>
                </a:solidFill>
              </a:rPr>
              <a:t>deliver software in packages called containers</a:t>
            </a:r>
            <a:r>
              <a:rPr lang="en-US" sz="2000" dirty="0">
                <a:solidFill>
                  <a:srgbClr val="002060"/>
                </a:solidFill>
              </a:rPr>
              <a:t>. Containers are isolated from one another and bundle their own software, libraries and configuration files;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4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</a:t>
            </a:r>
            <a:r>
              <a:rPr lang="en-US" sz="2000" dirty="0">
                <a:solidFill>
                  <a:srgbClr val="002060"/>
                </a:solidFill>
              </a:rPr>
              <a:t> are isolated from one another and </a:t>
            </a:r>
            <a:r>
              <a:rPr lang="en-US" sz="2000" dirty="0">
                <a:solidFill>
                  <a:srgbClr val="D4EBD6"/>
                </a:solidFill>
              </a:rPr>
              <a:t>bundle their own software, libraries and configuration files</a:t>
            </a:r>
            <a:r>
              <a:rPr lang="en-US" sz="2000" dirty="0">
                <a:solidFill>
                  <a:srgbClr val="002060"/>
                </a:solidFill>
              </a:rPr>
              <a:t>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2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</a:t>
            </a:r>
            <a:r>
              <a:rPr lang="en-US" sz="2000" dirty="0">
                <a:solidFill>
                  <a:srgbClr val="D4EBD6"/>
                </a:solidFill>
              </a:rPr>
              <a:t>Containers are isolated from one another</a:t>
            </a:r>
            <a:r>
              <a:rPr lang="en-US" sz="2000" dirty="0">
                <a:solidFill>
                  <a:srgbClr val="002060"/>
                </a:solidFill>
              </a:rPr>
              <a:t> and bundle their own software, libraries and configuration files; they can communicate with each other through well-defined channels. All containers are run by a single operating system kernel and therefore use fewer resources than virtual machines.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96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6A23-AED5-DB46-A986-BDA88941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8574" y="739550"/>
            <a:ext cx="5191895" cy="4285296"/>
          </a:xfrm>
        </p:spPr>
        <p:txBody>
          <a:bodyPr/>
          <a:lstStyle/>
          <a:p>
            <a:pPr marL="38100" indent="0">
              <a:buNone/>
            </a:pPr>
            <a:r>
              <a:rPr lang="en-US" sz="2000" dirty="0">
                <a:solidFill>
                  <a:srgbClr val="002060"/>
                </a:solidFill>
              </a:rPr>
              <a:t>Docker is a set of platform as a service (PaaS) products that use OS-level virtualization to deliver software in packages called containers. Containers are isolated from one another and bundle their own software, libraries and configuration files; they can communicate with each other through well-defined channels. All containers are run by a single operating system kernel and therefore </a:t>
            </a:r>
            <a:r>
              <a:rPr lang="en-US" sz="2000" dirty="0">
                <a:solidFill>
                  <a:srgbClr val="D4EBD6"/>
                </a:solidFill>
              </a:rPr>
              <a:t>use fewer resources than virtual machines</a:t>
            </a:r>
            <a:r>
              <a:rPr lang="en-US" sz="2000" dirty="0">
                <a:solidFill>
                  <a:srgbClr val="002060"/>
                </a:solidFill>
              </a:rPr>
              <a:t>.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			</a:t>
            </a:r>
            <a:r>
              <a:rPr lang="en-US" sz="1600" dirty="0">
                <a:solidFill>
                  <a:srgbClr val="002060"/>
                </a:solidFill>
              </a:rPr>
              <a:t>- Wikipedia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7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83C8-2D81-424F-AAEA-1D4375EA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857" y="201436"/>
            <a:ext cx="6761100" cy="857400"/>
          </a:xfrm>
        </p:spPr>
        <p:txBody>
          <a:bodyPr/>
          <a:lstStyle/>
          <a:p>
            <a:r>
              <a:rPr lang="en-US" sz="3200" dirty="0"/>
              <a:t>Virtual Machines vs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A2875-E65F-6048-9F2D-FB4C296B854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4AFE4C-AE32-B346-BD93-AFCB44C52CEE}"/>
              </a:ext>
            </a:extLst>
          </p:cNvPr>
          <p:cNvSpPr/>
          <p:nvPr/>
        </p:nvSpPr>
        <p:spPr>
          <a:xfrm>
            <a:off x="165463" y="4212536"/>
            <a:ext cx="3675016" cy="38317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DBF297-3382-0E4A-963D-0EFB7B5CA72F}"/>
              </a:ext>
            </a:extLst>
          </p:cNvPr>
          <p:cNvSpPr/>
          <p:nvPr/>
        </p:nvSpPr>
        <p:spPr>
          <a:xfrm>
            <a:off x="165463" y="3829359"/>
            <a:ext cx="3675016" cy="383177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Operating System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A829AF-1DFF-CE44-BBF9-74BFC3B7B2CA}"/>
              </a:ext>
            </a:extLst>
          </p:cNvPr>
          <p:cNvSpPr/>
          <p:nvPr/>
        </p:nvSpPr>
        <p:spPr>
          <a:xfrm>
            <a:off x="165463" y="3454109"/>
            <a:ext cx="1122972" cy="38317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Libs/Bins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500EA4-D4DF-2A4D-BF4F-D5BBC7CE8C42}"/>
              </a:ext>
            </a:extLst>
          </p:cNvPr>
          <p:cNvGrpSpPr/>
          <p:nvPr/>
        </p:nvGrpSpPr>
        <p:grpSpPr>
          <a:xfrm>
            <a:off x="1336764" y="2047103"/>
            <a:ext cx="2503715" cy="1782256"/>
            <a:chOff x="1336764" y="2047103"/>
            <a:chExt cx="2503715" cy="178225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EADB92C-1499-344D-80A8-BF202909B1F6}"/>
                </a:ext>
              </a:extLst>
            </p:cNvPr>
            <p:cNvSpPr/>
            <p:nvPr/>
          </p:nvSpPr>
          <p:spPr>
            <a:xfrm>
              <a:off x="1336764" y="3446182"/>
              <a:ext cx="2503715" cy="38317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Hardware Virtualization </a:t>
              </a:r>
            </a:p>
            <a:p>
              <a:pPr algn="ctr"/>
              <a:r>
                <a:rPr lang="en-US" sz="1100" dirty="0"/>
                <a:t>Virtual Machine (hypervisor)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F700C28-0DE1-A346-A421-143C85035EA5}"/>
                </a:ext>
              </a:extLst>
            </p:cNvPr>
            <p:cNvSpPr/>
            <p:nvPr/>
          </p:nvSpPr>
          <p:spPr>
            <a:xfrm>
              <a:off x="1336764" y="3059418"/>
              <a:ext cx="1122972" cy="3831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Guest OS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0113BDB-A39E-2E46-80D3-3AD4CE0442D1}"/>
                </a:ext>
              </a:extLst>
            </p:cNvPr>
            <p:cNvSpPr/>
            <p:nvPr/>
          </p:nvSpPr>
          <p:spPr>
            <a:xfrm>
              <a:off x="1336764" y="2672654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EADEB2-D561-5C4C-9C9C-131AE81B4B32}"/>
                </a:ext>
              </a:extLst>
            </p:cNvPr>
            <p:cNvSpPr/>
            <p:nvPr/>
          </p:nvSpPr>
          <p:spPr>
            <a:xfrm>
              <a:off x="1336764" y="2047103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054C5BE-1F1D-5C44-88A5-783376FF76AD}"/>
              </a:ext>
            </a:extLst>
          </p:cNvPr>
          <p:cNvSpPr/>
          <p:nvPr/>
        </p:nvSpPr>
        <p:spPr>
          <a:xfrm>
            <a:off x="193486" y="2837903"/>
            <a:ext cx="289999" cy="623758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B98C732-7098-A441-9275-4B1CCE894503}"/>
              </a:ext>
            </a:extLst>
          </p:cNvPr>
          <p:cNvSpPr/>
          <p:nvPr/>
        </p:nvSpPr>
        <p:spPr>
          <a:xfrm>
            <a:off x="523762" y="2830351"/>
            <a:ext cx="289999" cy="623758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082BE9-9B9D-324D-A676-9324CE84F8BF}"/>
              </a:ext>
            </a:extLst>
          </p:cNvPr>
          <p:cNvGrpSpPr/>
          <p:nvPr/>
        </p:nvGrpSpPr>
        <p:grpSpPr>
          <a:xfrm>
            <a:off x="2693341" y="2041734"/>
            <a:ext cx="1122972" cy="1400861"/>
            <a:chOff x="2693341" y="2041734"/>
            <a:chExt cx="1122972" cy="140086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B4AFED6-495A-0046-9EF3-A2BB13A3620C}"/>
                </a:ext>
              </a:extLst>
            </p:cNvPr>
            <p:cNvSpPr/>
            <p:nvPr/>
          </p:nvSpPr>
          <p:spPr>
            <a:xfrm>
              <a:off x="2693341" y="3059418"/>
              <a:ext cx="1122972" cy="3831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Guest OS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CA10F09-DEA2-FA4D-95E6-EB694382BBB9}"/>
                </a:ext>
              </a:extLst>
            </p:cNvPr>
            <p:cNvSpPr/>
            <p:nvPr/>
          </p:nvSpPr>
          <p:spPr>
            <a:xfrm>
              <a:off x="2693341" y="2660123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BCD8035-3D26-4248-B54D-B02487F5529E}"/>
                </a:ext>
              </a:extLst>
            </p:cNvPr>
            <p:cNvSpPr/>
            <p:nvPr/>
          </p:nvSpPr>
          <p:spPr>
            <a:xfrm>
              <a:off x="2699161" y="2047103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45852E8-10D8-9B42-9ADD-390F9D759BC1}"/>
                </a:ext>
              </a:extLst>
            </p:cNvPr>
            <p:cNvSpPr/>
            <p:nvPr/>
          </p:nvSpPr>
          <p:spPr>
            <a:xfrm>
              <a:off x="3023769" y="2041734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38E67ED-0FEC-E545-AADD-BB449E0EE0E6}"/>
                </a:ext>
              </a:extLst>
            </p:cNvPr>
            <p:cNvSpPr/>
            <p:nvPr/>
          </p:nvSpPr>
          <p:spPr>
            <a:xfrm>
              <a:off x="3365362" y="2047515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9BA9BCA-87C4-864A-81E7-CC052971BFF8}"/>
              </a:ext>
            </a:extLst>
          </p:cNvPr>
          <p:cNvSpPr txBox="1"/>
          <p:nvPr/>
        </p:nvSpPr>
        <p:spPr>
          <a:xfrm>
            <a:off x="964770" y="4587786"/>
            <a:ext cx="207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Virtual Machines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022053-C90B-8C40-9C90-8D19E19D1FD7}"/>
              </a:ext>
            </a:extLst>
          </p:cNvPr>
          <p:cNvGrpSpPr/>
          <p:nvPr/>
        </p:nvGrpSpPr>
        <p:grpSpPr>
          <a:xfrm>
            <a:off x="4001589" y="2441393"/>
            <a:ext cx="3675016" cy="2554430"/>
            <a:chOff x="4001589" y="2441393"/>
            <a:chExt cx="3675016" cy="255443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AB99BFC-338D-7B44-8CDD-E25C26A9003A}"/>
                </a:ext>
              </a:extLst>
            </p:cNvPr>
            <p:cNvSpPr/>
            <p:nvPr/>
          </p:nvSpPr>
          <p:spPr>
            <a:xfrm>
              <a:off x="4001589" y="4212536"/>
              <a:ext cx="3675016" cy="38317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Hardware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3C723FB-13D8-3D4A-AB1C-EC7E17617A72}"/>
                </a:ext>
              </a:extLst>
            </p:cNvPr>
            <p:cNvSpPr/>
            <p:nvPr/>
          </p:nvSpPr>
          <p:spPr>
            <a:xfrm>
              <a:off x="4001589" y="3829359"/>
              <a:ext cx="3675016" cy="38317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Host Operating System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2B0642-4882-B844-8019-A1A1E5D9A2E1}"/>
                </a:ext>
              </a:extLst>
            </p:cNvPr>
            <p:cNvSpPr/>
            <p:nvPr/>
          </p:nvSpPr>
          <p:spPr>
            <a:xfrm>
              <a:off x="5172890" y="3442595"/>
              <a:ext cx="2503715" cy="38317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OS Kernel Virtualization </a:t>
              </a:r>
            </a:p>
            <a:p>
              <a:pPr algn="ctr"/>
              <a:r>
                <a:rPr lang="en-US" sz="1100" dirty="0"/>
                <a:t>Container Daemon (</a:t>
              </a:r>
              <a:r>
                <a:rPr lang="en-US" sz="1100" dirty="0" err="1"/>
                <a:t>containerd</a:t>
              </a:r>
              <a:r>
                <a:rPr lang="en-US" sz="1100" dirty="0"/>
                <a:t>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F6AE987-7782-2B4A-94C6-296D25EBF071}"/>
                </a:ext>
              </a:extLst>
            </p:cNvPr>
            <p:cNvSpPr/>
            <p:nvPr/>
          </p:nvSpPr>
          <p:spPr>
            <a:xfrm>
              <a:off x="4001589" y="3435621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A73E138-3AA1-B445-A56C-F48BAE642635}"/>
                </a:ext>
              </a:extLst>
            </p:cNvPr>
            <p:cNvSpPr/>
            <p:nvPr/>
          </p:nvSpPr>
          <p:spPr>
            <a:xfrm>
              <a:off x="5172890" y="3070932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F01D39A-45CF-4048-924E-95F1EBCBEAAF}"/>
                </a:ext>
              </a:extLst>
            </p:cNvPr>
            <p:cNvSpPr/>
            <p:nvPr/>
          </p:nvSpPr>
          <p:spPr>
            <a:xfrm>
              <a:off x="6553633" y="3070932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2ECF0B2-C33A-FF48-9A39-149650BD6F7E}"/>
                </a:ext>
              </a:extLst>
            </p:cNvPr>
            <p:cNvSpPr/>
            <p:nvPr/>
          </p:nvSpPr>
          <p:spPr>
            <a:xfrm>
              <a:off x="5188177" y="2446762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C28EEA5-70CD-D348-8971-D22CC5A0836A}"/>
                </a:ext>
              </a:extLst>
            </p:cNvPr>
            <p:cNvSpPr/>
            <p:nvPr/>
          </p:nvSpPr>
          <p:spPr>
            <a:xfrm>
              <a:off x="4036132" y="2824293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8FC230C-C5D8-6045-8AB8-046360E29092}"/>
                </a:ext>
              </a:extLst>
            </p:cNvPr>
            <p:cNvSpPr/>
            <p:nvPr/>
          </p:nvSpPr>
          <p:spPr>
            <a:xfrm>
              <a:off x="4366408" y="2816741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E6C2C73-2330-4E43-AEDD-DF1F386598F2}"/>
                </a:ext>
              </a:extLst>
            </p:cNvPr>
            <p:cNvSpPr/>
            <p:nvPr/>
          </p:nvSpPr>
          <p:spPr>
            <a:xfrm>
              <a:off x="6550574" y="2446762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C4B251E-60AB-744C-BF29-692C27A1780A}"/>
                </a:ext>
              </a:extLst>
            </p:cNvPr>
            <p:cNvSpPr/>
            <p:nvPr/>
          </p:nvSpPr>
          <p:spPr>
            <a:xfrm>
              <a:off x="6875182" y="2441393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DACA3C9-9A1B-8A4F-8FC3-F2BEDF011BE5}"/>
                </a:ext>
              </a:extLst>
            </p:cNvPr>
            <p:cNvSpPr/>
            <p:nvPr/>
          </p:nvSpPr>
          <p:spPr>
            <a:xfrm>
              <a:off x="7216775" y="2447174"/>
              <a:ext cx="289999" cy="623758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525CCC-F296-D446-A757-1C08CC2AAB9C}"/>
                </a:ext>
              </a:extLst>
            </p:cNvPr>
            <p:cNvSpPr txBox="1"/>
            <p:nvPr/>
          </p:nvSpPr>
          <p:spPr>
            <a:xfrm>
              <a:off x="5021681" y="4595713"/>
              <a:ext cx="1425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Containers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931DF5E-D065-5442-B78A-3D0015C03385}"/>
              </a:ext>
            </a:extLst>
          </p:cNvPr>
          <p:cNvSpPr/>
          <p:nvPr/>
        </p:nvSpPr>
        <p:spPr>
          <a:xfrm>
            <a:off x="5086879" y="1975104"/>
            <a:ext cx="1296923" cy="1508377"/>
          </a:xfrm>
          <a:prstGeom prst="roundRect">
            <a:avLst>
              <a:gd name="adj" fmla="val 5081"/>
            </a:avLst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1C8808-EFC6-E44B-9C6E-4D58971E92C0}"/>
              </a:ext>
            </a:extLst>
          </p:cNvPr>
          <p:cNvSpPr/>
          <p:nvPr/>
        </p:nvSpPr>
        <p:spPr>
          <a:xfrm>
            <a:off x="1218634" y="1675042"/>
            <a:ext cx="1368238" cy="1808438"/>
          </a:xfrm>
          <a:prstGeom prst="roundRect">
            <a:avLst>
              <a:gd name="adj" fmla="val 5081"/>
            </a:avLst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102493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19F24-12DE-1E40-8EAE-674366C3B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1762650"/>
            <a:ext cx="3320937" cy="3087000"/>
          </a:xfrm>
        </p:spPr>
        <p:txBody>
          <a:bodyPr/>
          <a:lstStyle/>
          <a:p>
            <a:r>
              <a:rPr lang="en-US" sz="2000" dirty="0"/>
              <a:t>Virtual Machines</a:t>
            </a:r>
          </a:p>
          <a:p>
            <a:pPr lvl="1"/>
            <a:r>
              <a:rPr lang="en-US" dirty="0"/>
              <a:t>Slow boot-up</a:t>
            </a:r>
          </a:p>
          <a:p>
            <a:pPr lvl="1"/>
            <a:r>
              <a:rPr lang="en-US" dirty="0"/>
              <a:t>Slower execution</a:t>
            </a:r>
          </a:p>
          <a:p>
            <a:pPr lvl="1"/>
            <a:r>
              <a:rPr lang="en-US" dirty="0"/>
              <a:t>Larger images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Apps are sandboxed*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OSs</a:t>
            </a:r>
          </a:p>
          <a:p>
            <a:pPr lvl="1"/>
            <a:r>
              <a:rPr lang="en-US" dirty="0"/>
              <a:t>Full GUI*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E41C44-4C9A-274B-B9FB-B398A9A75BE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56070" y="1762650"/>
            <a:ext cx="3497457" cy="3087000"/>
          </a:xfrm>
        </p:spPr>
        <p:txBody>
          <a:bodyPr/>
          <a:lstStyle/>
          <a:p>
            <a:r>
              <a:rPr lang="en-US" sz="2000" dirty="0"/>
              <a:t>Containers</a:t>
            </a:r>
          </a:p>
          <a:p>
            <a:pPr lvl="1"/>
            <a:r>
              <a:rPr lang="en-US" dirty="0"/>
              <a:t>Fast spin-up</a:t>
            </a:r>
          </a:p>
          <a:p>
            <a:pPr lvl="1"/>
            <a:r>
              <a:rPr lang="en-US" dirty="0"/>
              <a:t>Faster execution</a:t>
            </a:r>
          </a:p>
          <a:p>
            <a:pPr lvl="1"/>
            <a:r>
              <a:rPr lang="en-US" dirty="0"/>
              <a:t>Smaller images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Apps are sandboxed*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Single OS</a:t>
            </a:r>
          </a:p>
          <a:p>
            <a:pPr lvl="1"/>
            <a:r>
              <a:rPr lang="en-US" dirty="0"/>
              <a:t>CLI access*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B618A-72A3-0D43-8B50-454A4D6735D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43D49C-06D6-4B49-AD07-A2E28CFD3FFC}"/>
              </a:ext>
            </a:extLst>
          </p:cNvPr>
          <p:cNvSpPr txBox="1">
            <a:spLocks/>
          </p:cNvSpPr>
          <p:nvPr/>
        </p:nvSpPr>
        <p:spPr bwMode="auto">
          <a:xfrm>
            <a:off x="1130857" y="201436"/>
            <a:ext cx="6761100" cy="8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kern="0"/>
              <a:t>Virtual Machines vs Containers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4742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13FC-8A2D-754D-AC76-19F5B418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Container 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ABDF-F2F3-EE43-A42C-576212334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Development:</a:t>
            </a:r>
          </a:p>
          <a:p>
            <a:pPr lvl="1"/>
            <a:r>
              <a:rPr lang="en-US" dirty="0"/>
              <a:t>Container contains all dependencies and build tools.</a:t>
            </a:r>
          </a:p>
          <a:p>
            <a:pPr lvl="1"/>
            <a:r>
              <a:rPr lang="en-US" dirty="0"/>
              <a:t>Source files are stored and edited on host machine.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60FD9-4EF3-F44A-993C-F3095D1ED1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156070" y="1762650"/>
            <a:ext cx="3451737" cy="3087000"/>
          </a:xfrm>
        </p:spPr>
        <p:txBody>
          <a:bodyPr/>
          <a:lstStyle/>
          <a:p>
            <a:r>
              <a:rPr lang="en-US" sz="2000" dirty="0"/>
              <a:t>Deployment:</a:t>
            </a:r>
          </a:p>
          <a:p>
            <a:pPr lvl="1"/>
            <a:r>
              <a:rPr lang="en-US" dirty="0"/>
              <a:t>Container contains all dependencies and binaries needed to run the app.</a:t>
            </a:r>
          </a:p>
          <a:p>
            <a:pPr lvl="1"/>
            <a:r>
              <a:rPr lang="en-US" dirty="0"/>
              <a:t>Container can be “deployed” to a cloud service (AWS, Azure, Heroku, </a:t>
            </a:r>
            <a:r>
              <a:rPr lang="en-US" dirty="0" err="1"/>
              <a:t>DigitalOcean</a:t>
            </a:r>
            <a:r>
              <a:rPr lang="en-US" dirty="0"/>
              <a:t>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3FFEC-9383-4846-8DA4-B63C8F543E7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21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7510-630A-0C44-B2BE-7E036318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62" y="-66751"/>
            <a:ext cx="3373407" cy="687201"/>
          </a:xfrm>
        </p:spPr>
        <p:txBody>
          <a:bodyPr/>
          <a:lstStyle/>
          <a:p>
            <a:r>
              <a:rPr lang="en-US" sz="2800" dirty="0"/>
              <a:t>Docker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01BE-2C1C-CD43-AED9-B67DF870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0488" y="530453"/>
            <a:ext cx="3108528" cy="936498"/>
          </a:xfrm>
        </p:spPr>
        <p:txBody>
          <a:bodyPr/>
          <a:lstStyle/>
          <a:p>
            <a:r>
              <a:rPr lang="en-US" sz="2000" dirty="0"/>
              <a:t>Via Metaphor:</a:t>
            </a:r>
          </a:p>
          <a:p>
            <a:pPr lvl="1"/>
            <a:r>
              <a:rPr lang="en-US" sz="1800" dirty="0"/>
              <a:t>Cooking recipes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AC30D-AAA2-174A-A619-BF09BE2D23F2}"/>
              </a:ext>
            </a:extLst>
          </p:cNvPr>
          <p:cNvGrpSpPr/>
          <p:nvPr/>
        </p:nvGrpSpPr>
        <p:grpSpPr>
          <a:xfrm>
            <a:off x="127865" y="1046041"/>
            <a:ext cx="1801519" cy="3975857"/>
            <a:chOff x="127865" y="1137481"/>
            <a:chExt cx="1801519" cy="397585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005A06F-FECC-A54B-8979-C6D8FC9C241A}"/>
                </a:ext>
              </a:extLst>
            </p:cNvPr>
            <p:cNvSpPr/>
            <p:nvPr/>
          </p:nvSpPr>
          <p:spPr>
            <a:xfrm>
              <a:off x="127865" y="1362456"/>
              <a:ext cx="1801519" cy="3750882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Image Repository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706AAAB-8D89-B847-B2BD-8CA08B647E99}"/>
                </a:ext>
              </a:extLst>
            </p:cNvPr>
            <p:cNvSpPr/>
            <p:nvPr/>
          </p:nvSpPr>
          <p:spPr>
            <a:xfrm>
              <a:off x="206215" y="2311962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Stew:9.7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75FE57E-4BB0-CC4D-8B31-2BABFD702BCE}"/>
                </a:ext>
              </a:extLst>
            </p:cNvPr>
            <p:cNvSpPr/>
            <p:nvPr/>
          </p:nvSpPr>
          <p:spPr>
            <a:xfrm>
              <a:off x="328867" y="2588036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Stew:10.2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94C8EE2-B953-7549-9864-9C397CEA4AD7}"/>
                </a:ext>
              </a:extLst>
            </p:cNvPr>
            <p:cNvSpPr/>
            <p:nvPr/>
          </p:nvSpPr>
          <p:spPr>
            <a:xfrm>
              <a:off x="490132" y="2840750"/>
              <a:ext cx="1339100" cy="54253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Stew:latest</a:t>
              </a:r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65F9306-1A90-1542-A320-9923DF83D61B}"/>
                </a:ext>
              </a:extLst>
            </p:cNvPr>
            <p:cNvSpPr/>
            <p:nvPr/>
          </p:nvSpPr>
          <p:spPr>
            <a:xfrm>
              <a:off x="206215" y="3489569"/>
              <a:ext cx="1339100" cy="542536"/>
            </a:xfrm>
            <a:prstGeom prst="roundRect">
              <a:avLst/>
            </a:prstGeom>
            <a:solidFill>
              <a:schemeClr val="accent6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Salad:latest</a:t>
              </a:r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378206-C460-A64C-B472-CD570564C394}"/>
                </a:ext>
              </a:extLst>
            </p:cNvPr>
            <p:cNvSpPr/>
            <p:nvPr/>
          </p:nvSpPr>
          <p:spPr>
            <a:xfrm>
              <a:off x="206215" y="4145211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Cookie:0.9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61CDEC8-D8AE-4843-AC34-2132F7AAB78D}"/>
                </a:ext>
              </a:extLst>
            </p:cNvPr>
            <p:cNvSpPr/>
            <p:nvPr/>
          </p:nvSpPr>
          <p:spPr>
            <a:xfrm>
              <a:off x="367480" y="4424498"/>
              <a:ext cx="1339100" cy="54253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Cookie:latest</a:t>
              </a:r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BA8423-EEFB-304B-8BFE-C9E11B98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687" y="1137481"/>
              <a:ext cx="1153459" cy="16309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FBD7C7-ADCA-6045-9596-64FF7A7AED70}"/>
              </a:ext>
            </a:extLst>
          </p:cNvPr>
          <p:cNvGrpSpPr/>
          <p:nvPr/>
        </p:nvGrpSpPr>
        <p:grpSpPr>
          <a:xfrm>
            <a:off x="3889706" y="4935850"/>
            <a:ext cx="1875904" cy="230832"/>
            <a:chOff x="0" y="4881890"/>
            <a:chExt cx="1875904" cy="2308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D7D1A1-0B45-F84F-A504-98F4BCB4A73B}"/>
                </a:ext>
              </a:extLst>
            </p:cNvPr>
            <p:cNvSpPr txBox="1"/>
            <p:nvPr/>
          </p:nvSpPr>
          <p:spPr>
            <a:xfrm>
              <a:off x="0" y="4881890"/>
              <a:ext cx="159530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 from: </a:t>
              </a:r>
              <a:r>
                <a:rPr lang="en-US" sz="90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90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EB423F5-B9F2-2D47-BE73-B211CEDE2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0300" y="4910469"/>
              <a:ext cx="315604" cy="16447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FEA545A-4604-9446-BA74-9FDE7DCD9F95}"/>
              </a:ext>
            </a:extLst>
          </p:cNvPr>
          <p:cNvGrpSpPr/>
          <p:nvPr/>
        </p:nvGrpSpPr>
        <p:grpSpPr>
          <a:xfrm>
            <a:off x="7461434" y="295807"/>
            <a:ext cx="1529928" cy="2067935"/>
            <a:chOff x="7461434" y="295807"/>
            <a:chExt cx="1529928" cy="20679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70A26B9-6194-6E45-96D4-0FFC1E44C232}"/>
                </a:ext>
              </a:extLst>
            </p:cNvPr>
            <p:cNvSpPr/>
            <p:nvPr/>
          </p:nvSpPr>
          <p:spPr>
            <a:xfrm>
              <a:off x="7461434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Stew</a:t>
              </a:r>
            </a:p>
            <a:p>
              <a:pPr algn="ctr"/>
              <a:r>
                <a:rPr lang="en-US" dirty="0"/>
                <a:t>Container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040D46-B3D9-1B4D-88C6-C8FFACF4A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93742" y="834189"/>
              <a:ext cx="1123991" cy="148875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858DA0-770C-4B44-8335-987E52BA2499}"/>
              </a:ext>
            </a:extLst>
          </p:cNvPr>
          <p:cNvGrpSpPr/>
          <p:nvPr/>
        </p:nvGrpSpPr>
        <p:grpSpPr>
          <a:xfrm>
            <a:off x="1823936" y="1577253"/>
            <a:ext cx="2232916" cy="1714593"/>
            <a:chOff x="1823936" y="1577253"/>
            <a:chExt cx="2232916" cy="171459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A75DA8D-0F7C-AD40-AA61-75C8FBDC7876}"/>
                </a:ext>
              </a:extLst>
            </p:cNvPr>
            <p:cNvGrpSpPr/>
            <p:nvPr/>
          </p:nvGrpSpPr>
          <p:grpSpPr>
            <a:xfrm>
              <a:off x="2495566" y="1577253"/>
              <a:ext cx="1561286" cy="1714593"/>
              <a:chOff x="2673554" y="2241193"/>
              <a:chExt cx="1561286" cy="1714593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8CA4CFF-55AB-6047-9FCF-788E7DB38385}"/>
                  </a:ext>
                </a:extLst>
              </p:cNvPr>
              <p:cNvSpPr/>
              <p:nvPr/>
            </p:nvSpPr>
            <p:spPr>
              <a:xfrm>
                <a:off x="2673554" y="2241193"/>
                <a:ext cx="1561286" cy="1714593"/>
              </a:xfrm>
              <a:prstGeom prst="roundRect">
                <a:avLst>
                  <a:gd name="adj" fmla="val 570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Local Images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4F3A7C5-26BD-C74F-9F93-FE78BF4B2F93}"/>
                  </a:ext>
                </a:extLst>
              </p:cNvPr>
              <p:cNvSpPr/>
              <p:nvPr/>
            </p:nvSpPr>
            <p:spPr>
              <a:xfrm>
                <a:off x="2770471" y="2606046"/>
                <a:ext cx="1339100" cy="54253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Cookie:latest</a:t>
                </a:r>
                <a:endParaRPr lang="en-US" dirty="0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368D2BC-8997-2941-835B-FC9F84B11CC7}"/>
                  </a:ext>
                </a:extLst>
              </p:cNvPr>
              <p:cNvSpPr/>
              <p:nvPr/>
            </p:nvSpPr>
            <p:spPr>
              <a:xfrm>
                <a:off x="2770471" y="3242461"/>
                <a:ext cx="1339100" cy="54253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Stew:9.7</a:t>
                </a:r>
              </a:p>
            </p:txBody>
          </p: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C37D5AFB-2875-2849-ADE2-F0715F579BA6}"/>
                </a:ext>
              </a:extLst>
            </p:cNvPr>
            <p:cNvSpPr/>
            <p:nvPr/>
          </p:nvSpPr>
          <p:spPr>
            <a:xfrm>
              <a:off x="1829232" y="2304294"/>
              <a:ext cx="759691" cy="501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AFB325-81A8-E742-A41C-C107B5042AD8}"/>
                </a:ext>
              </a:extLst>
            </p:cNvPr>
            <p:cNvSpPr txBox="1"/>
            <p:nvPr/>
          </p:nvSpPr>
          <p:spPr>
            <a:xfrm rot="19913697">
              <a:off x="1823936" y="2378465"/>
              <a:ext cx="649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pull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F9FF4AB-FEAA-4745-AC77-86B3987A1172}"/>
              </a:ext>
            </a:extLst>
          </p:cNvPr>
          <p:cNvGrpSpPr/>
          <p:nvPr/>
        </p:nvGrpSpPr>
        <p:grpSpPr>
          <a:xfrm>
            <a:off x="4056848" y="2020824"/>
            <a:ext cx="3257420" cy="3075135"/>
            <a:chOff x="4056848" y="2020824"/>
            <a:chExt cx="3257420" cy="307513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566974-C2FC-744B-B991-C81BA9695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3769" y="2432531"/>
              <a:ext cx="1361094" cy="136109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E1CC908-C698-CE49-80BC-CCF9861C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512748" y="3554118"/>
              <a:ext cx="1801520" cy="1541841"/>
            </a:xfrm>
            <a:prstGeom prst="rect">
              <a:avLst/>
            </a:prstGeom>
          </p:spPr>
        </p:pic>
        <p:sp>
          <p:nvSpPr>
            <p:cNvPr id="47" name="Bent Arrow 46">
              <a:extLst>
                <a:ext uri="{FF2B5EF4-FFF2-40B4-BE49-F238E27FC236}">
                  <a16:creationId xmlns:a16="http://schemas.microsoft.com/office/drawing/2014/main" id="{035AEDA7-5907-3846-B8B1-D6FF74ED2649}"/>
                </a:ext>
              </a:extLst>
            </p:cNvPr>
            <p:cNvSpPr/>
            <p:nvPr/>
          </p:nvSpPr>
          <p:spPr>
            <a:xfrm flipV="1">
              <a:off x="4608171" y="3697450"/>
              <a:ext cx="906692" cy="86989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32893C-B060-0A4E-8440-D3F36C225C03}"/>
                </a:ext>
              </a:extLst>
            </p:cNvPr>
            <p:cNvSpPr txBox="1"/>
            <p:nvPr/>
          </p:nvSpPr>
          <p:spPr>
            <a:xfrm rot="20354754">
              <a:off x="4157552" y="3777793"/>
              <a:ext cx="1406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create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container</a:t>
              </a:r>
            </a:p>
          </p:txBody>
        </p:sp>
        <p:sp>
          <p:nvSpPr>
            <p:cNvPr id="50" name="Bent Arrow 49">
              <a:extLst>
                <a:ext uri="{FF2B5EF4-FFF2-40B4-BE49-F238E27FC236}">
                  <a16:creationId xmlns:a16="http://schemas.microsoft.com/office/drawing/2014/main" id="{C49DCDBE-BA01-7143-BD5F-A2184482A71F}"/>
                </a:ext>
              </a:extLst>
            </p:cNvPr>
            <p:cNvSpPr/>
            <p:nvPr/>
          </p:nvSpPr>
          <p:spPr>
            <a:xfrm rot="5400000">
              <a:off x="4252681" y="1824991"/>
              <a:ext cx="515027" cy="906693"/>
            </a:xfrm>
            <a:prstGeom prst="bentArrow">
              <a:avLst>
                <a:gd name="adj1" fmla="val 33877"/>
                <a:gd name="adj2" fmla="val 26775"/>
                <a:gd name="adj3" fmla="val 25000"/>
                <a:gd name="adj4" fmla="val 384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6CCA71D-9AF4-7C48-84B6-1A7C5C55B1C4}"/>
              </a:ext>
            </a:extLst>
          </p:cNvPr>
          <p:cNvGrpSpPr/>
          <p:nvPr/>
        </p:nvGrpSpPr>
        <p:grpSpPr>
          <a:xfrm>
            <a:off x="5829036" y="295807"/>
            <a:ext cx="1529928" cy="3401643"/>
            <a:chOff x="5829036" y="295807"/>
            <a:chExt cx="1529928" cy="340164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FD4DAA8-0098-2547-8CD8-F1D494894833}"/>
                </a:ext>
              </a:extLst>
            </p:cNvPr>
            <p:cNvSpPr/>
            <p:nvPr/>
          </p:nvSpPr>
          <p:spPr>
            <a:xfrm>
              <a:off x="5829036" y="295807"/>
              <a:ext cx="1529928" cy="2067935"/>
            </a:xfrm>
            <a:prstGeom prst="roundRect">
              <a:avLst>
                <a:gd name="adj" fmla="val 570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Cookie Container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07A853-C841-2C4E-8BB9-2AD9DC99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2004" y="824022"/>
              <a:ext cx="1123991" cy="1488758"/>
            </a:xfrm>
            <a:prstGeom prst="rect">
              <a:avLst/>
            </a:prstGeom>
          </p:spPr>
        </p:pic>
        <p:sp>
          <p:nvSpPr>
            <p:cNvPr id="53" name="Up-Down Arrow 52">
              <a:extLst>
                <a:ext uri="{FF2B5EF4-FFF2-40B4-BE49-F238E27FC236}">
                  <a16:creationId xmlns:a16="http://schemas.microsoft.com/office/drawing/2014/main" id="{8E4A8B99-7A62-F24D-959E-128CF8B0B154}"/>
                </a:ext>
              </a:extLst>
            </p:cNvPr>
            <p:cNvSpPr/>
            <p:nvPr/>
          </p:nvSpPr>
          <p:spPr>
            <a:xfrm>
              <a:off x="6443519" y="2301124"/>
              <a:ext cx="383748" cy="139632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AA686E-D726-F94E-A99B-CE6F32204940}"/>
                </a:ext>
              </a:extLst>
            </p:cNvPr>
            <p:cNvSpPr txBox="1"/>
            <p:nvPr/>
          </p:nvSpPr>
          <p:spPr>
            <a:xfrm>
              <a:off x="6228068" y="2471868"/>
              <a:ext cx="8146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Segoe Print" panose="02000800000000000000" pitchFamily="2" charset="0"/>
                </a:rPr>
                <a:t>start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C2F61C8-EEEA-F14F-AB85-2A26EB011294}"/>
              </a:ext>
            </a:extLst>
          </p:cNvPr>
          <p:cNvSpPr txBox="1"/>
          <p:nvPr/>
        </p:nvSpPr>
        <p:spPr>
          <a:xfrm>
            <a:off x="6299384" y="315403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Print" panose="02000800000000000000" pitchFamily="2" charset="0"/>
              </a:rPr>
              <a:t>stop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2FA1B33-A0C8-BC48-957B-C6EE96C7B057}"/>
              </a:ext>
            </a:extLst>
          </p:cNvPr>
          <p:cNvGrpSpPr/>
          <p:nvPr/>
        </p:nvGrpSpPr>
        <p:grpSpPr>
          <a:xfrm>
            <a:off x="7611788" y="2345968"/>
            <a:ext cx="1360943" cy="2506734"/>
            <a:chOff x="7611788" y="2345968"/>
            <a:chExt cx="1360943" cy="250673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7740E65-C3AD-6847-8DC1-7F3584CB7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11788" y="3491759"/>
              <a:ext cx="1360943" cy="1360943"/>
            </a:xfrm>
            <a:prstGeom prst="rect">
              <a:avLst/>
            </a:prstGeom>
          </p:spPr>
        </p:pic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40E66CC0-924C-C849-89BD-C737440860A6}"/>
                </a:ext>
              </a:extLst>
            </p:cNvPr>
            <p:cNvSpPr/>
            <p:nvPr/>
          </p:nvSpPr>
          <p:spPr>
            <a:xfrm rot="5400000">
              <a:off x="7512403" y="2834564"/>
              <a:ext cx="1360942" cy="3837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4971C7A-0374-BD46-BC5A-ED7ADD5C48B3}"/>
                </a:ext>
              </a:extLst>
            </p:cNvPr>
            <p:cNvSpPr txBox="1"/>
            <p:nvPr/>
          </p:nvSpPr>
          <p:spPr>
            <a:xfrm>
              <a:off x="7673829" y="2794491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remove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CC160A-495E-364B-BFDB-5D28AFEC8F11}"/>
              </a:ext>
            </a:extLst>
          </p:cNvPr>
          <p:cNvGrpSpPr/>
          <p:nvPr/>
        </p:nvGrpSpPr>
        <p:grpSpPr>
          <a:xfrm>
            <a:off x="2741482" y="3194602"/>
            <a:ext cx="1120820" cy="1849700"/>
            <a:chOff x="2741482" y="3194602"/>
            <a:chExt cx="1120820" cy="18497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CC169CB-AFD5-F14A-98B8-5FB978F73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3961" y="4061551"/>
              <a:ext cx="982751" cy="982751"/>
            </a:xfrm>
            <a:prstGeom prst="rect">
              <a:avLst/>
            </a:prstGeom>
          </p:spPr>
        </p:pic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AC448FD5-E21A-9F42-8940-79699B64C5AC}"/>
                </a:ext>
              </a:extLst>
            </p:cNvPr>
            <p:cNvSpPr/>
            <p:nvPr/>
          </p:nvSpPr>
          <p:spPr>
            <a:xfrm rot="5400000">
              <a:off x="2810515" y="3435089"/>
              <a:ext cx="982753" cy="501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F23B72-D8D5-7A43-8993-C1764C766FCC}"/>
                </a:ext>
              </a:extLst>
            </p:cNvPr>
            <p:cNvSpPr txBox="1"/>
            <p:nvPr/>
          </p:nvSpPr>
          <p:spPr>
            <a:xfrm>
              <a:off x="2741482" y="3293023"/>
              <a:ext cx="11208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image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remove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CD3435-72D0-4E41-B25A-69E008067DDF}"/>
              </a:ext>
            </a:extLst>
          </p:cNvPr>
          <p:cNvGrpSpPr/>
          <p:nvPr/>
        </p:nvGrpSpPr>
        <p:grpSpPr>
          <a:xfrm>
            <a:off x="5932315" y="815396"/>
            <a:ext cx="1406154" cy="1492377"/>
            <a:chOff x="4571258" y="286503"/>
            <a:chExt cx="1406154" cy="14923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33E578-0C7A-A348-99DC-3E11D9E8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4702" y="286503"/>
              <a:ext cx="1126722" cy="14923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92998-A511-9847-86D7-196121F89B26}"/>
                </a:ext>
              </a:extLst>
            </p:cNvPr>
            <p:cNvSpPr txBox="1"/>
            <p:nvPr/>
          </p:nvSpPr>
          <p:spPr>
            <a:xfrm rot="20606115">
              <a:off x="4571258" y="878587"/>
              <a:ext cx="14061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Writeable</a:t>
              </a:r>
            </a:p>
            <a:p>
              <a:pPr algn="ctr"/>
              <a:r>
                <a:rPr lang="en-US" sz="2000" dirty="0">
                  <a:latin typeface="Segoe Print" panose="02000800000000000000" pitchFamily="2" charset="0"/>
                </a:rPr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95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13284</TotalTime>
  <Words>1346</Words>
  <Application>Microsoft Macintosh PowerPoint</Application>
  <PresentationFormat>On-screen Show (16:9)</PresentationFormat>
  <Paragraphs>208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Dosis</vt:lpstr>
      <vt:lpstr>Dosis ExtraLight</vt:lpstr>
      <vt:lpstr>Titillium Web Light</vt:lpstr>
      <vt:lpstr>Arial</vt:lpstr>
      <vt:lpstr>Segoe Print</vt:lpstr>
      <vt:lpstr>Mowbray template</vt:lpstr>
      <vt:lpstr>10 – Docker &amp; FOSS Projects</vt:lpstr>
      <vt:lpstr>PowerPoint Presentation</vt:lpstr>
      <vt:lpstr>PowerPoint Presentation</vt:lpstr>
      <vt:lpstr>PowerPoint Presentation</vt:lpstr>
      <vt:lpstr>PowerPoint Presentation</vt:lpstr>
      <vt:lpstr>Virtual Machines vs Containers</vt:lpstr>
      <vt:lpstr>PowerPoint Presentation</vt:lpstr>
      <vt:lpstr>Container Uses</vt:lpstr>
      <vt:lpstr>Docker Concepts</vt:lpstr>
      <vt:lpstr>Docker Concepts</vt:lpstr>
      <vt:lpstr>FreeCiv Development in   a Docker Container</vt:lpstr>
      <vt:lpstr>Docker in Linux Lite</vt:lpstr>
      <vt:lpstr>Docker Documentation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– Docker &amp; FOSS Projects</dc:title>
  <dc:creator>Braught, Grant</dc:creator>
  <cp:lastModifiedBy>Braught, Grant</cp:lastModifiedBy>
  <cp:revision>86</cp:revision>
  <dcterms:created xsi:type="dcterms:W3CDTF">2020-10-28T12:46:18Z</dcterms:created>
  <dcterms:modified xsi:type="dcterms:W3CDTF">2020-11-11T23:33:00Z</dcterms:modified>
</cp:coreProperties>
</file>